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85" r:id="rId4"/>
    <p:sldId id="260" r:id="rId5"/>
    <p:sldId id="262" r:id="rId6"/>
    <p:sldId id="264" r:id="rId7"/>
    <p:sldId id="265" r:id="rId8"/>
    <p:sldId id="283" r:id="rId9"/>
    <p:sldId id="266" r:id="rId10"/>
    <p:sldId id="269" r:id="rId11"/>
    <p:sldId id="270" r:id="rId12"/>
    <p:sldId id="284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ie notelet" initials="an" lastIdx="1" clrIdx="0">
    <p:extLst>
      <p:ext uri="{19B8F6BF-5375-455C-9EA6-DF929625EA0E}">
        <p15:presenceInfo xmlns:p15="http://schemas.microsoft.com/office/powerpoint/2012/main" userId="a4b9b05a0875d52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3EA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>
        <p:scale>
          <a:sx n="66" d="100"/>
          <a:sy n="66" d="100"/>
        </p:scale>
        <p:origin x="1229" y="6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ie notelet" userId="a4b9b05a0875d52d" providerId="LiveId" clId="{A493BB8E-C1E9-419E-870B-67057380DB6F}"/>
    <pc:docChg chg="undo custSel addSld delSld modSld sldOrd">
      <pc:chgData name="annie notelet" userId="a4b9b05a0875d52d" providerId="LiveId" clId="{A493BB8E-C1E9-419E-870B-67057380DB6F}" dt="2021-03-11T18:22:40.824" v="293" actId="313"/>
      <pc:docMkLst>
        <pc:docMk/>
      </pc:docMkLst>
      <pc:sldChg chg="modSp mod">
        <pc:chgData name="annie notelet" userId="a4b9b05a0875d52d" providerId="LiveId" clId="{A493BB8E-C1E9-419E-870B-67057380DB6F}" dt="2021-03-11T13:46:27.763" v="287" actId="20577"/>
        <pc:sldMkLst>
          <pc:docMk/>
          <pc:sldMk cId="0" sldId="257"/>
        </pc:sldMkLst>
        <pc:spChg chg="mod">
          <ac:chgData name="annie notelet" userId="a4b9b05a0875d52d" providerId="LiveId" clId="{A493BB8E-C1E9-419E-870B-67057380DB6F}" dt="2021-03-11T13:46:27.763" v="287" actId="20577"/>
          <ac:spMkLst>
            <pc:docMk/>
            <pc:sldMk cId="0" sldId="257"/>
            <ac:spMk id="2" creationId="{00000000-0000-0000-0000-000000000000}"/>
          </ac:spMkLst>
        </pc:spChg>
        <pc:spChg chg="mod">
          <ac:chgData name="annie notelet" userId="a4b9b05a0875d52d" providerId="LiveId" clId="{A493BB8E-C1E9-419E-870B-67057380DB6F}" dt="2021-03-11T13:19:04.932" v="285" actId="20577"/>
          <ac:spMkLst>
            <pc:docMk/>
            <pc:sldMk cId="0" sldId="257"/>
            <ac:spMk id="3" creationId="{00000000-0000-0000-0000-000000000000}"/>
          </ac:spMkLst>
        </pc:spChg>
      </pc:sldChg>
      <pc:sldChg chg="del ord">
        <pc:chgData name="annie notelet" userId="a4b9b05a0875d52d" providerId="LiveId" clId="{A493BB8E-C1E9-419E-870B-67057380DB6F}" dt="2021-03-10T17:19:18.543" v="275" actId="2696"/>
        <pc:sldMkLst>
          <pc:docMk/>
          <pc:sldMk cId="0" sldId="261"/>
        </pc:sldMkLst>
      </pc:sldChg>
      <pc:sldChg chg="addCm delCm">
        <pc:chgData name="annie notelet" userId="a4b9b05a0875d52d" providerId="LiveId" clId="{A493BB8E-C1E9-419E-870B-67057380DB6F}" dt="2021-03-11T18:17:13.242" v="289" actId="1589"/>
        <pc:sldMkLst>
          <pc:docMk/>
          <pc:sldMk cId="0" sldId="262"/>
        </pc:sldMkLst>
      </pc:sldChg>
      <pc:sldChg chg="modSp mod">
        <pc:chgData name="annie notelet" userId="a4b9b05a0875d52d" providerId="LiveId" clId="{A493BB8E-C1E9-419E-870B-67057380DB6F}" dt="2021-03-11T18:20:22.845" v="291" actId="313"/>
        <pc:sldMkLst>
          <pc:docMk/>
          <pc:sldMk cId="0" sldId="265"/>
        </pc:sldMkLst>
        <pc:graphicFrameChg chg="modGraphic">
          <ac:chgData name="annie notelet" userId="a4b9b05a0875d52d" providerId="LiveId" clId="{A493BB8E-C1E9-419E-870B-67057380DB6F}" dt="2021-03-11T18:20:22.845" v="291" actId="313"/>
          <ac:graphicFrameMkLst>
            <pc:docMk/>
            <pc:sldMk cId="0" sldId="265"/>
            <ac:graphicFrameMk id="4" creationId="{00000000-0000-0000-0000-000000000000}"/>
          </ac:graphicFrameMkLst>
        </pc:graphicFrameChg>
      </pc:sldChg>
      <pc:sldChg chg="modSp mod">
        <pc:chgData name="annie notelet" userId="a4b9b05a0875d52d" providerId="LiveId" clId="{A493BB8E-C1E9-419E-870B-67057380DB6F}" dt="2021-03-11T18:21:52.349" v="292" actId="313"/>
        <pc:sldMkLst>
          <pc:docMk/>
          <pc:sldMk cId="0" sldId="269"/>
        </pc:sldMkLst>
        <pc:spChg chg="mod">
          <ac:chgData name="annie notelet" userId="a4b9b05a0875d52d" providerId="LiveId" clId="{A493BB8E-C1E9-419E-870B-67057380DB6F}" dt="2021-03-11T18:21:52.349" v="292" actId="313"/>
          <ac:spMkLst>
            <pc:docMk/>
            <pc:sldMk cId="0" sldId="269"/>
            <ac:spMk id="4" creationId="{00000000-0000-0000-0000-000000000000}"/>
          </ac:spMkLst>
        </pc:spChg>
      </pc:sldChg>
      <pc:sldChg chg="modSp mod">
        <pc:chgData name="annie notelet" userId="a4b9b05a0875d52d" providerId="LiveId" clId="{A493BB8E-C1E9-419E-870B-67057380DB6F}" dt="2021-03-11T18:22:40.824" v="293" actId="313"/>
        <pc:sldMkLst>
          <pc:docMk/>
          <pc:sldMk cId="0" sldId="270"/>
        </pc:sldMkLst>
        <pc:spChg chg="mod">
          <ac:chgData name="annie notelet" userId="a4b9b05a0875d52d" providerId="LiveId" clId="{A493BB8E-C1E9-419E-870B-67057380DB6F}" dt="2021-03-11T18:22:40.824" v="293" actId="313"/>
          <ac:spMkLst>
            <pc:docMk/>
            <pc:sldMk cId="0" sldId="270"/>
            <ac:spMk id="4" creationId="{00000000-0000-0000-0000-000000000000}"/>
          </ac:spMkLst>
        </pc:spChg>
      </pc:sldChg>
      <pc:sldChg chg="modSp new mod">
        <pc:chgData name="annie notelet" userId="a4b9b05a0875d52d" providerId="LiveId" clId="{A493BB8E-C1E9-419E-870B-67057380DB6F}" dt="2021-03-10T11:41:17.022" v="266" actId="5793"/>
        <pc:sldMkLst>
          <pc:docMk/>
          <pc:sldMk cId="3596707766" sldId="284"/>
        </pc:sldMkLst>
        <pc:spChg chg="mod">
          <ac:chgData name="annie notelet" userId="a4b9b05a0875d52d" providerId="LiveId" clId="{A493BB8E-C1E9-419E-870B-67057380DB6F}" dt="2021-03-10T11:41:05.064" v="262" actId="27636"/>
          <ac:spMkLst>
            <pc:docMk/>
            <pc:sldMk cId="3596707766" sldId="284"/>
            <ac:spMk id="2" creationId="{A3C82DA3-CBDE-46A8-8D66-61C812DF615C}"/>
          </ac:spMkLst>
        </pc:spChg>
        <pc:spChg chg="mod">
          <ac:chgData name="annie notelet" userId="a4b9b05a0875d52d" providerId="LiveId" clId="{A493BB8E-C1E9-419E-870B-67057380DB6F}" dt="2021-03-10T11:41:17.022" v="266" actId="5793"/>
          <ac:spMkLst>
            <pc:docMk/>
            <pc:sldMk cId="3596707766" sldId="284"/>
            <ac:spMk id="3" creationId="{128AE81A-20B4-469F-9908-829573D39E3D}"/>
          </ac:spMkLst>
        </pc:spChg>
      </pc:sldChg>
      <pc:sldChg chg="addSp delSp modSp new mod">
        <pc:chgData name="annie notelet" userId="a4b9b05a0875d52d" providerId="LiveId" clId="{A493BB8E-C1E9-419E-870B-67057380DB6F}" dt="2021-03-10T17:21:39.064" v="283" actId="20577"/>
        <pc:sldMkLst>
          <pc:docMk/>
          <pc:sldMk cId="265796538" sldId="285"/>
        </pc:sldMkLst>
        <pc:spChg chg="del">
          <ac:chgData name="annie notelet" userId="a4b9b05a0875d52d" providerId="LiveId" clId="{A493BB8E-C1E9-419E-870B-67057380DB6F}" dt="2021-03-10T17:18:42.626" v="271" actId="21"/>
          <ac:spMkLst>
            <pc:docMk/>
            <pc:sldMk cId="265796538" sldId="285"/>
            <ac:spMk id="2" creationId="{6751F021-45EF-4E46-85EA-FDDBCD1620F2}"/>
          </ac:spMkLst>
        </pc:spChg>
        <pc:spChg chg="del">
          <ac:chgData name="annie notelet" userId="a4b9b05a0875d52d" providerId="LiveId" clId="{A493BB8E-C1E9-419E-870B-67057380DB6F}" dt="2021-03-10T17:18:45.735" v="272" actId="21"/>
          <ac:spMkLst>
            <pc:docMk/>
            <pc:sldMk cId="265796538" sldId="285"/>
            <ac:spMk id="3" creationId="{203E6C16-9D0F-49D3-BE35-EAF3D3DD3E6F}"/>
          </ac:spMkLst>
        </pc:spChg>
        <pc:spChg chg="add mod">
          <ac:chgData name="annie notelet" userId="a4b9b05a0875d52d" providerId="LiveId" clId="{A493BB8E-C1E9-419E-870B-67057380DB6F}" dt="2021-03-10T17:21:39.064" v="283" actId="20577"/>
          <ac:spMkLst>
            <pc:docMk/>
            <pc:sldMk cId="265796538" sldId="285"/>
            <ac:spMk id="5" creationId="{90C1D8A4-F7AE-4106-892C-A15AF9ACA43A}"/>
          </ac:spMkLst>
        </pc:spChg>
      </pc:sldChg>
      <pc:sldChg chg="del">
        <pc:chgData name="annie notelet" userId="a4b9b05a0875d52d" providerId="LiveId" clId="{A493BB8E-C1E9-419E-870B-67057380DB6F}" dt="2021-03-10T11:34:51.449" v="0" actId="2696"/>
        <pc:sldMkLst>
          <pc:docMk/>
          <pc:sldMk cId="0" sldId="28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4DFD8-3FF9-4778-8524-3653D50CE3D9}" type="datetimeFigureOut">
              <a:rPr lang="fr-FR" smtClean="0"/>
              <a:pPr/>
              <a:t>11/03/2021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6C6E7-F66F-440E-9D58-3A1732F3C4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6C6E7-F66F-440E-9D58-3A1732F3C4C2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https://www.msdmanuals.com/fr/professional/immunologie-troubles-allergiques/d%C3%A9ficits-immunitaires/prise-en-charge-du-patient-chez-qui-on-suspecte-un-d%C3%A9ficit-immunitaire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6C6E7-F66F-440E-9D58-3A1732F3C4C2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BAF0-9C8B-4D74-89B3-BE3D1609B703}" type="datetimeFigureOut">
              <a:rPr lang="fr-FR" smtClean="0"/>
              <a:pPr/>
              <a:t>11/03/2021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6C8D-E44C-4346-BDFE-186423CAC2D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BAF0-9C8B-4D74-89B3-BE3D1609B703}" type="datetimeFigureOut">
              <a:rPr lang="fr-FR" smtClean="0"/>
              <a:pPr/>
              <a:t>11/03/2021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6C8D-E44C-4346-BDFE-186423CAC2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BAF0-9C8B-4D74-89B3-BE3D1609B703}" type="datetimeFigureOut">
              <a:rPr lang="fr-FR" smtClean="0"/>
              <a:pPr/>
              <a:t>11/03/2021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6C8D-E44C-4346-BDFE-186423CAC2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BAF0-9C8B-4D74-89B3-BE3D1609B703}" type="datetimeFigureOut">
              <a:rPr lang="fr-FR" smtClean="0"/>
              <a:pPr/>
              <a:t>11/03/2021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6C8D-E44C-4346-BDFE-186423CAC2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BAF0-9C8B-4D74-89B3-BE3D1609B703}" type="datetimeFigureOut">
              <a:rPr lang="fr-FR" smtClean="0"/>
              <a:pPr/>
              <a:t>11/03/2021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E866C8D-E44C-4346-BDFE-186423CAC2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BAF0-9C8B-4D74-89B3-BE3D1609B703}" type="datetimeFigureOut">
              <a:rPr lang="fr-FR" smtClean="0"/>
              <a:pPr/>
              <a:t>11/03/2021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6C8D-E44C-4346-BDFE-186423CAC2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BAF0-9C8B-4D74-89B3-BE3D1609B703}" type="datetimeFigureOut">
              <a:rPr lang="fr-FR" smtClean="0"/>
              <a:pPr/>
              <a:t>11/03/2021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6C8D-E44C-4346-BDFE-186423CAC2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BAF0-9C8B-4D74-89B3-BE3D1609B703}" type="datetimeFigureOut">
              <a:rPr lang="fr-FR" smtClean="0"/>
              <a:pPr/>
              <a:t>11/03/2021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6C8D-E44C-4346-BDFE-186423CAC2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BAF0-9C8B-4D74-89B3-BE3D1609B703}" type="datetimeFigureOut">
              <a:rPr lang="fr-FR" smtClean="0"/>
              <a:pPr/>
              <a:t>11/03/2021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6C8D-E44C-4346-BDFE-186423CAC2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BAF0-9C8B-4D74-89B3-BE3D1609B703}" type="datetimeFigureOut">
              <a:rPr lang="fr-FR" smtClean="0"/>
              <a:pPr/>
              <a:t>11/03/2021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6C8D-E44C-4346-BDFE-186423CAC2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BAF0-9C8B-4D74-89B3-BE3D1609B703}" type="datetimeFigureOut">
              <a:rPr lang="fr-FR" smtClean="0"/>
              <a:pPr/>
              <a:t>11/03/2021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6C8D-E44C-4346-BDFE-186423CAC2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4DBAF0-9C8B-4D74-89B3-BE3D1609B703}" type="datetimeFigureOut">
              <a:rPr lang="fr-FR" smtClean="0"/>
              <a:pPr/>
              <a:t>11/03/2021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E866C8D-E44C-4346-BDFE-186423CAC2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ecretariatupgcs@gmail.com" TargetMode="External"/><Relationship Id="rId2" Type="http://schemas.openxmlformats.org/officeDocument/2006/relationships/hyperlink" Target="mailto:upgcs.direction@gmail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upgcs.org/adh%C3%A9rer-faire-un-don-la-boutique-upgcs/" TargetMode="External"/><Relationship Id="rId4" Type="http://schemas.openxmlformats.org/officeDocument/2006/relationships/hyperlink" Target="https://www.facebook.com/groups/63787581688637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coronavirus/2019-ncov/long-term-effects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opital-foch.com/professionnels/le-programme-rehab-covid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Concertation Covid long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Quelles observations et prises en charge sont elles envisageables pour les victimes de complications au long cours ? </a:t>
            </a:r>
          </a:p>
        </p:txBody>
      </p:sp>
      <p:pic>
        <p:nvPicPr>
          <p:cNvPr id="4" name="Image 3" descr="logo upgc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5085184"/>
            <a:ext cx="1268760" cy="126876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563888" y="5949280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Réunion zoom du 10/03/2021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idx="1"/>
          </p:nvPr>
        </p:nvSpPr>
        <p:spPr>
          <a:xfrm>
            <a:off x="0" y="0"/>
            <a:ext cx="8892480" cy="6858000"/>
          </a:xfrm>
        </p:spPr>
        <p:txBody>
          <a:bodyPr>
            <a:normAutofit fontScale="40000" lnSpcReduction="20000"/>
          </a:bodyPr>
          <a:lstStyle/>
          <a:p>
            <a:pPr algn="ctr" fontAlgn="base">
              <a:buNone/>
            </a:pPr>
            <a:r>
              <a:rPr lang="fr-FR" sz="5100" b="1" dirty="0">
                <a:solidFill>
                  <a:schemeClr val="bg1"/>
                </a:solidFill>
              </a:rPr>
              <a:t>Quels examens biologiques au minium ?​</a:t>
            </a:r>
          </a:p>
          <a:p>
            <a:pPr fontAlgn="base">
              <a:buNone/>
            </a:pPr>
            <a:endParaRPr lang="fr-F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buNone/>
            </a:pPr>
            <a:endParaRPr lang="fr-FR" sz="5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buNone/>
            </a:pPr>
            <a:r>
              <a:rPr lang="fr-FR" sz="5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Ionogramme, créatininémie</a:t>
            </a:r>
          </a:p>
          <a:p>
            <a:pPr fontAlgn="base">
              <a:buNone/>
            </a:pPr>
            <a:endParaRPr lang="fr-FR" sz="5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buNone/>
            </a:pPr>
            <a:r>
              <a:rPr lang="fr-FR" sz="5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NFS CRP : recherche anémie, syndrome inflammatoire</a:t>
            </a:r>
          </a:p>
          <a:p>
            <a:pPr fontAlgn="base">
              <a:buNone/>
            </a:pPr>
            <a:endParaRPr lang="fr-FR" sz="5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buNone/>
            </a:pPr>
            <a:r>
              <a:rPr lang="fr-FR" sz="5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Glycémie, Bilan nutritionel (albuminémie + préalbuminémie)</a:t>
            </a:r>
          </a:p>
          <a:p>
            <a:pPr fontAlgn="base">
              <a:buNone/>
            </a:pPr>
            <a:endParaRPr lang="fr-FR" sz="5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buNone/>
            </a:pPr>
            <a:r>
              <a:rPr lang="fr-FR" sz="5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Transaminases, PAL, GGT, Bilirubinémie</a:t>
            </a:r>
          </a:p>
          <a:p>
            <a:pPr fontAlgn="base">
              <a:buNone/>
            </a:pPr>
            <a:endParaRPr lang="fr-FR" sz="5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buNone/>
            </a:pPr>
            <a:r>
              <a:rPr lang="fr-FR" sz="5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TSH T4L T3L et corticolémie 8 h</a:t>
            </a:r>
          </a:p>
          <a:p>
            <a:pPr fontAlgn="base">
              <a:buNone/>
            </a:pPr>
            <a:endParaRPr lang="fr-FR" sz="5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buNone/>
            </a:pPr>
            <a:r>
              <a:rPr lang="fr-FR" sz="5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Ferritinémie, folates, vitamine B12, vitamine OHD3</a:t>
            </a:r>
          </a:p>
          <a:p>
            <a:pPr fontAlgn="base">
              <a:buNone/>
            </a:pPr>
            <a:endParaRPr lang="fr-FR" sz="5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buNone/>
            </a:pPr>
            <a:r>
              <a:rPr lang="fr-FR" sz="5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FAN : rechercher une auto-immunité</a:t>
            </a:r>
          </a:p>
          <a:p>
            <a:pPr fontAlgn="base">
              <a:buNone/>
            </a:pPr>
            <a:endParaRPr lang="fr-FR" sz="5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buNone/>
            </a:pPr>
            <a:r>
              <a:rPr lang="fr-FR" sz="5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Sérologie Covid (qui peut être négative)</a:t>
            </a:r>
          </a:p>
          <a:p>
            <a:pPr algn="just" fontAlgn="base">
              <a:buNone/>
            </a:pPr>
            <a:r>
              <a:rPr lang="fr-FR" sz="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just" fontAlgn="base">
              <a:buNone/>
            </a:pPr>
            <a:r>
              <a:rPr lang="fr-FR" sz="3200" dirty="0">
                <a:solidFill>
                  <a:schemeClr val="bg1"/>
                </a:solidFill>
              </a:rPr>
              <a:t> 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idx="1"/>
          </p:nvPr>
        </p:nvSpPr>
        <p:spPr>
          <a:xfrm>
            <a:off x="457200" y="188912"/>
            <a:ext cx="8229600" cy="6408439"/>
          </a:xfrm>
        </p:spPr>
        <p:txBody>
          <a:bodyPr>
            <a:normAutofit fontScale="85000" lnSpcReduction="20000"/>
          </a:bodyPr>
          <a:lstStyle/>
          <a:p>
            <a:pPr algn="just" fontAlgn="base">
              <a:buNone/>
            </a:pPr>
            <a:r>
              <a:rPr lang="fr-FR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AUTRES EXAMENS POSSIBLES ? </a:t>
            </a:r>
          </a:p>
          <a:p>
            <a:pPr algn="just" fontAlgn="base">
              <a:buNone/>
            </a:pPr>
            <a:endParaRPr lang="fr-F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 fontAlgn="base">
              <a:buNone/>
            </a:pPr>
            <a:r>
              <a:rPr lang="fr-FR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Embolie pulmonaire : Savoir répéter les D-Dimères, angioscanner thoracique, Scintigraphie pulmonaire</a:t>
            </a:r>
          </a:p>
          <a:p>
            <a:pPr algn="just" fontAlgn="base">
              <a:buNone/>
            </a:pPr>
            <a:endParaRPr lang="fr-F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 fontAlgn="base">
              <a:buNone/>
            </a:pPr>
            <a:r>
              <a:rPr lang="fr-FR" sz="32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Cœur </a:t>
            </a:r>
            <a:r>
              <a:rPr lang="fr-FR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 Troponine, BNP, échographie cardiaque, ECG et holter rythmique et tensionnel, réadaptation à la marche</a:t>
            </a:r>
          </a:p>
          <a:p>
            <a:pPr algn="just" fontAlgn="base">
              <a:buNone/>
            </a:pPr>
            <a:endParaRPr lang="fr-FR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 fontAlgn="base">
              <a:buNone/>
            </a:pPr>
            <a:r>
              <a:rPr lang="fr-FR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Cerveau : IRM cérébrale, tests psychomoteurs</a:t>
            </a:r>
          </a:p>
          <a:p>
            <a:pPr algn="just" fontAlgn="base">
              <a:buNone/>
            </a:pPr>
            <a:endParaRPr lang="fr-FR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 fontAlgn="base">
              <a:buNone/>
            </a:pPr>
            <a:r>
              <a:rPr lang="fr-FR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Nutrition : réadaptation alimentaire progressive </a:t>
            </a:r>
          </a:p>
          <a:p>
            <a:pPr algn="just" fontAlgn="base">
              <a:buNone/>
            </a:pPr>
            <a:endParaRPr lang="fr-FR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buNone/>
            </a:pPr>
            <a:r>
              <a:rPr lang="fr-FR" sz="3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​</a:t>
            </a:r>
          </a:p>
          <a:p>
            <a:pPr fontAlgn="base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​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C82DA3-CBDE-46A8-8D66-61C812DF6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Contacter l’association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8AE81A-20B4-469F-9908-829573D39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72648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upgcs.direction@gmail.com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>
              <a:buNone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Ou secretariatupgcs@gmail.com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>
              <a:buNone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Notre site: upgcs.org</a:t>
            </a:r>
          </a:p>
          <a:p>
            <a:pPr marL="137160" indent="0">
              <a:buNone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Notre groupe Facebook d’informations, d’entre-aide et d’échanges :  </a:t>
            </a:r>
          </a:p>
          <a:p>
            <a:pPr marL="137160" indent="0">
              <a:buNone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fr-FR" b="1" i="0" dirty="0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Malades Covid et Covid au long cours. »</a:t>
            </a:r>
          </a:p>
          <a:p>
            <a:pPr marL="137160" indent="0">
              <a:buNone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https://www.facebook.com/groups/637875816886372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>
              <a:buNone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>
              <a:buNone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Adhérer  :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https://www.upgcs.org/adh%C3%A9rer-faire-un-don-la-boutique-upgcs/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707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Définition du « Covid long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132856"/>
            <a:ext cx="8147248" cy="417650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fr-FR" b="1" dirty="0">
                <a:latin typeface="Arial" pitchFamily="34" charset="0"/>
                <a:cs typeface="Arial" pitchFamily="34" charset="0"/>
              </a:rPr>
              <a:t>Ce sont des malades ayant contracté le virus SARS-Cov2 et qui ont des signes cliniques évolutifs qui ne sont pas des séquelles mais des signes évolutifs après plus de 2 à 3 mois de l’infection initiale.</a:t>
            </a:r>
          </a:p>
          <a:p>
            <a:pPr algn="just">
              <a:buNone/>
            </a:pPr>
            <a:endParaRPr lang="fr-FR" b="1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fr-FR" b="1" dirty="0">
                <a:latin typeface="Arial" pitchFamily="34" charset="0"/>
                <a:cs typeface="Arial" pitchFamily="34" charset="0"/>
              </a:rPr>
              <a:t>Les malades n’ont pas fait de forme majeure du Covid, n’ont souvent pas été hospitalisés; ils sont souvent jeunes et parfois anciens sportifs.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90C1D8A4-F7AE-4106-892C-A15AF9ACA43A}"/>
              </a:ext>
            </a:extLst>
          </p:cNvPr>
          <p:cNvSpPr txBox="1"/>
          <p:nvPr/>
        </p:nvSpPr>
        <p:spPr>
          <a:xfrm>
            <a:off x="395536" y="1124744"/>
            <a:ext cx="8424936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fr-FR" sz="3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 sont les victimes du « Covid long » ?</a:t>
            </a:r>
          </a:p>
          <a:p>
            <a:pPr algn="ctr">
              <a:buNone/>
            </a:pPr>
            <a:endParaRPr lang="fr-FR" sz="3200" b="1" dirty="0">
              <a:solidFill>
                <a:schemeClr val="accent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une majorité de personnes jeunes, actives</a:t>
            </a:r>
          </a:p>
          <a:p>
            <a:pPr algn="just">
              <a:buNone/>
            </a:pPr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beaucoup étaient sportives, ou tout au moins pratiquaient une activité physique</a:t>
            </a:r>
          </a:p>
          <a:p>
            <a:pPr algn="just">
              <a:buNone/>
            </a:pPr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une hygiène de vie et une alimentation saines .</a:t>
            </a:r>
          </a:p>
          <a:p>
            <a:pPr algn="just">
              <a:buNone/>
            </a:pPr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aucun des critères de comorbidités n’est retrouvé en comparatif avec le tableau des personnes vulnérables défini en phase initiale  </a:t>
            </a:r>
          </a:p>
          <a:p>
            <a:pPr algn="just">
              <a:buNone/>
            </a:pPr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- 2/3 des malades sont des femmes </a:t>
            </a:r>
          </a:p>
        </p:txBody>
      </p:sp>
    </p:spTree>
    <p:extLst>
      <p:ext uri="{BB962C8B-B14F-4D97-AF65-F5344CB8AC3E}">
        <p14:creationId xmlns:p14="http://schemas.microsoft.com/office/powerpoint/2010/main" val="265796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435280" cy="1524000"/>
          </a:xfrm>
        </p:spPr>
        <p:txBody>
          <a:bodyPr>
            <a:normAutofit/>
          </a:bodyPr>
          <a:lstStyle/>
          <a:p>
            <a:r>
              <a:rPr lang="fr-FR" dirty="0"/>
              <a:t>Pourquoi un déni médical ?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67544" y="2590800"/>
            <a:ext cx="8496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C’est un phénomène nouveau</a:t>
            </a:r>
          </a:p>
          <a:p>
            <a:pPr algn="ctr"/>
            <a:r>
              <a:rPr lang="fr-FR" sz="3200" dirty="0"/>
              <a:t>Les patients sont jeunes, ont des signes cliniques parfois « non compréhensibles » avec des examens biologiques, radiologiques standards souvent normaux</a:t>
            </a:r>
          </a:p>
          <a:p>
            <a:pPr algn="ctr"/>
            <a:r>
              <a:rPr lang="fr-FR" sz="3200" dirty="0"/>
              <a:t>Les malades sont alors considérés comme des hystériques, des simulateurs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Mais surtout !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fr-FR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Aucun lien entre la forme de gravité de l’infection initiale au SARS-</a:t>
            </a:r>
            <a:r>
              <a:rPr lang="fr-FR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Cov</a:t>
            </a:r>
            <a:r>
              <a:rPr lang="fr-FR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-2 et la possibilité de développer ensuite un Covid long ! </a:t>
            </a:r>
          </a:p>
          <a:p>
            <a:pPr algn="just">
              <a:buNone/>
            </a:pPr>
            <a:r>
              <a:rPr lang="fr-FR" dirty="0">
                <a:solidFill>
                  <a:schemeClr val="bg1"/>
                </a:solidFill>
              </a:rPr>
              <a:t>Que l’on ait été fortement, moyennement ou peu touché lors de la phase aigue, on peut développer ensuite des complications au long cours ! </a:t>
            </a:r>
          </a:p>
          <a:p>
            <a:pPr algn="just">
              <a:buNone/>
            </a:pPr>
            <a:r>
              <a:rPr lang="fr-FR" dirty="0">
                <a:solidFill>
                  <a:schemeClr val="bg1"/>
                </a:solidFill>
              </a:rPr>
              <a:t>C’est le cas des asymptomatiques qui découvrent leur contamination, lors de consultations postérieures pour une dégradation soudaine de leur état de santé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Quels sont les symptômes évoqués dans le Covid long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8820472" cy="4709160"/>
          </a:xfrm>
        </p:spPr>
        <p:txBody>
          <a:bodyPr>
            <a:normAutofit/>
          </a:bodyPr>
          <a:lstStyle/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/>
              <a:t>Source CDC </a:t>
            </a:r>
            <a:r>
              <a:rPr lang="fr-FR" dirty="0">
                <a:hlinkClick r:id="rId2"/>
              </a:rPr>
              <a:t>https://www.cdc.gov/coronavirus/2019-ncov/long-term-effects.html</a:t>
            </a:r>
            <a:endParaRPr lang="fr-FR" dirty="0"/>
          </a:p>
          <a:p>
            <a:pPr>
              <a:buNone/>
            </a:pP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 fontScale="90000"/>
          </a:bodyPr>
          <a:lstStyle/>
          <a:p>
            <a:br>
              <a:rPr lang="fr-FR" sz="2200" dirty="0"/>
            </a:br>
            <a:br>
              <a:rPr lang="fr-FR" sz="2200" dirty="0"/>
            </a:br>
            <a:r>
              <a:rPr lang="fr-FR" sz="2200" dirty="0"/>
              <a:t>Les symptômes à long terme les plus fréquemment rapportés comprennent </a:t>
            </a:r>
            <a:br>
              <a:rPr lang="fr-FR" dirty="0"/>
            </a:b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061457"/>
              </p:ext>
            </p:extLst>
          </p:nvPr>
        </p:nvGraphicFramePr>
        <p:xfrm>
          <a:off x="0" y="0"/>
          <a:ext cx="9144000" cy="7206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6133">
                <a:tc>
                  <a:txBody>
                    <a:bodyPr/>
                    <a:lstStyle/>
                    <a:p>
                      <a:pPr algn="just"/>
                      <a:r>
                        <a:rPr lang="fr-FR" sz="2000" b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Epuisement</a:t>
                      </a:r>
                      <a:r>
                        <a:rPr lang="fr-FR" sz="2000" b="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: rechercher insuffisance surrénale </a:t>
                      </a:r>
                      <a:endParaRPr lang="fr-FR" sz="20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fr-FR" sz="2000" b="0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Dyspnées</a:t>
                      </a:r>
                      <a:r>
                        <a:rPr kumimoji="0" lang="fr-FR" sz="2000" b="0" kern="1200" baseline="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paroxystiques </a:t>
                      </a:r>
                      <a:endParaRPr lang="fr-FR" sz="20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955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Toux, Anomalies de la fonction pulmonaire, dérégulation</a:t>
                      </a:r>
                      <a:r>
                        <a:rPr kumimoji="0" lang="fr-FR" sz="2000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du système nerveux autonome : hyperventilation , respiration superficielle </a:t>
                      </a:r>
                      <a:endParaRPr lang="fr-FR" sz="2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200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endParaRPr lang="fr-F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Douleurs articulaires, Douleurs musculaires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200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endParaRPr lang="fr-F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0262">
                <a:tc>
                  <a:txBody>
                    <a:bodyPr/>
                    <a:lstStyle/>
                    <a:p>
                      <a:pPr algn="just"/>
                      <a:r>
                        <a:rPr lang="fr-FR" sz="2000" dirty="0">
                          <a:latin typeface="Arial" pitchFamily="34" charset="0"/>
                          <a:cs typeface="Arial" pitchFamily="34" charset="0"/>
                        </a:rPr>
                        <a:t>Acouphènes</a:t>
                      </a:r>
                      <a:r>
                        <a:rPr lang="fr-FR" sz="2000" baseline="0" dirty="0">
                          <a:latin typeface="Arial" pitchFamily="34" charset="0"/>
                          <a:cs typeface="Arial" pitchFamily="34" charset="0"/>
                        </a:rPr>
                        <a:t>, hypoacousie voire surdité.</a:t>
                      </a:r>
                      <a:endParaRPr lang="fr-F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Neurologique: anosmie,</a:t>
                      </a:r>
                      <a:r>
                        <a:rPr kumimoji="0" lang="fr-FR" sz="2000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agueusie, dyssomnies, troubles </a:t>
                      </a:r>
                      <a:r>
                        <a:rPr kumimoji="0" lang="fr-FR" sz="20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 la concentration et de l’idéation, pertes  de mémoire</a:t>
                      </a:r>
                      <a:endParaRPr lang="fr-FR" sz="2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200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962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Migraines ou céphalées intenses </a:t>
                      </a:r>
                    </a:p>
                    <a:p>
                      <a:pPr algn="just"/>
                      <a:endParaRPr lang="fr-F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hyperthermie / </a:t>
                      </a:r>
                      <a:r>
                        <a:rPr kumimoji="0" lang="fr-FR" sz="20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Hypothermie en rapport avec les phases inflammatoires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026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Douleurs thoraciques à type</a:t>
                      </a:r>
                      <a:r>
                        <a:rPr kumimoji="0" lang="fr-FR" sz="2000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 précordialgies ou d’angor.</a:t>
                      </a:r>
                      <a:endParaRPr kumimoji="0" lang="fr-FR" sz="200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fr-FR" sz="2000" dirty="0">
                          <a:latin typeface="Arial" pitchFamily="34" charset="0"/>
                          <a:cs typeface="Arial" pitchFamily="34" charset="0"/>
                        </a:rPr>
                        <a:t>Troubles du rythme</a:t>
                      </a:r>
                      <a:r>
                        <a:rPr lang="fr-FR" sz="2000" baseline="0" dirty="0">
                          <a:latin typeface="Arial" pitchFamily="34" charset="0"/>
                          <a:cs typeface="Arial" pitchFamily="34" charset="0"/>
                        </a:rPr>
                        <a:t> cardiaque : t</a:t>
                      </a:r>
                      <a:r>
                        <a:rPr lang="fr-FR" sz="2000" dirty="0">
                          <a:latin typeface="Arial" pitchFamily="34" charset="0"/>
                          <a:cs typeface="Arial" pitchFamily="34" charset="0"/>
                        </a:rPr>
                        <a:t>achycardie, bradycardie</a:t>
                      </a:r>
                      <a:r>
                        <a:rPr lang="fr-FR" sz="20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fr-F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2000" dirty="0">
                          <a:latin typeface="Arial" pitchFamily="34" charset="0"/>
                          <a:cs typeface="Arial" pitchFamily="34" charset="0"/>
                        </a:rPr>
                        <a:t>troubles </a:t>
                      </a:r>
                      <a:r>
                        <a:rPr kumimoji="0" lang="fr-FR" sz="20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Cardiovasculaires</a:t>
                      </a:r>
                      <a:r>
                        <a:rPr kumimoji="0" lang="fr-FR" sz="2000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pouvant correspondre à une péricardite, myocardite, ou une aortite, hypertension et ou hypotension, EP  </a:t>
                      </a:r>
                      <a:endParaRPr lang="fr-F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0" y="260650"/>
          <a:ext cx="9144000" cy="7189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1947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Dermatologique: éruptions cutanées,  érythème du visage, chute de cheveux, acrosyndrome</a:t>
                      </a:r>
                      <a:r>
                        <a:rPr kumimoji="0" lang="fr-FR" sz="2000" b="0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, cancers de la peau (carcinomes cutanés )…</a:t>
                      </a:r>
                      <a:endParaRPr kumimoji="0" lang="fr-FR" sz="20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fr-FR" sz="2000" dirty="0"/>
                    </a:p>
                  </a:txBody>
                  <a:tcP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Insuffisance rénale</a:t>
                      </a:r>
                      <a:r>
                        <a:rPr kumimoji="0" lang="fr-FR" sz="2000" b="0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aigue susceptible de chronicité si  non investiguée </a:t>
                      </a:r>
                      <a:endParaRPr kumimoji="0" lang="fr-FR" sz="20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fr-FR" sz="2000" dirty="0"/>
                    </a:p>
                  </a:txBody>
                  <a:tcPr>
                    <a:solidFill>
                      <a:srgbClr val="F6F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947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>
                          <a:latin typeface="Arial" pitchFamily="34" charset="0"/>
                          <a:cs typeface="Arial" pitchFamily="34" charset="0"/>
                        </a:rPr>
                        <a:t>Malaise</a:t>
                      </a:r>
                      <a:r>
                        <a:rPr lang="fr-FR" sz="2000" b="0" baseline="0" dirty="0">
                          <a:latin typeface="Arial" pitchFamily="34" charset="0"/>
                          <a:cs typeface="Arial" pitchFamily="34" charset="0"/>
                        </a:rPr>
                        <a:t> après exercice physique et inadaptation à l’effort </a:t>
                      </a:r>
                      <a:endParaRPr lang="fr-FR" sz="2000" b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>
                          <a:latin typeface="Arial" pitchFamily="34" charset="0"/>
                          <a:cs typeface="Arial" pitchFamily="34" charset="0"/>
                        </a:rPr>
                        <a:t>Syndrome</a:t>
                      </a:r>
                      <a:r>
                        <a:rPr lang="fr-FR" sz="2000" baseline="0" dirty="0">
                          <a:latin typeface="Arial" pitchFamily="34" charset="0"/>
                          <a:cs typeface="Arial" pitchFamily="34" charset="0"/>
                        </a:rPr>
                        <a:t> dépressif consécutif à la dégradation de l’état général et aux conséquences économiques et sociales subies </a:t>
                      </a:r>
                      <a:endParaRPr lang="fr-FR" sz="2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fr-F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9470">
                <a:tc>
                  <a:txBody>
                    <a:bodyPr/>
                    <a:lstStyle/>
                    <a:p>
                      <a:pPr algn="just"/>
                      <a:r>
                        <a:rPr lang="fr-FR" sz="2000" dirty="0">
                          <a:latin typeface="Arial" pitchFamily="34" charset="0"/>
                          <a:cs typeface="Arial" pitchFamily="34" charset="0"/>
                        </a:rPr>
                        <a:t>Thyroïdite de De Quervain, Hypothyroïdies </a:t>
                      </a:r>
                    </a:p>
                    <a:p>
                      <a:pPr algn="just"/>
                      <a:r>
                        <a:rPr lang="fr-FR" sz="2000" dirty="0">
                          <a:latin typeface="Arial" pitchFamily="34" charset="0"/>
                          <a:cs typeface="Arial" pitchFamily="34" charset="0"/>
                        </a:rPr>
                        <a:t>Dysfonctionnement des surrénales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2000" dirty="0">
                          <a:latin typeface="Arial" pitchFamily="34" charset="0"/>
                          <a:cs typeface="Arial" pitchFamily="34" charset="0"/>
                        </a:rPr>
                        <a:t>Troubles digestifs</a:t>
                      </a:r>
                      <a:r>
                        <a:rPr lang="fr-FR" sz="2000" baseline="0" dirty="0">
                          <a:latin typeface="Arial" pitchFamily="34" charset="0"/>
                          <a:cs typeface="Arial" pitchFamily="34" charset="0"/>
                        </a:rPr>
                        <a:t> : RGO, Constipation, Diarrhée </a:t>
                      </a:r>
                      <a:endParaRPr lang="fr-F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6F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9470">
                <a:tc>
                  <a:txBody>
                    <a:bodyPr/>
                    <a:lstStyle/>
                    <a:p>
                      <a:pPr algn="just"/>
                      <a:r>
                        <a:rPr lang="fr-FR" sz="2000" dirty="0">
                          <a:latin typeface="Arial" pitchFamily="34" charset="0"/>
                          <a:cs typeface="Arial" pitchFamily="34" charset="0"/>
                        </a:rPr>
                        <a:t>Troubles du langage, de l’élocution,  Aphonie, Apparition de bulbes vésiculaires sur les cordes vocales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2000" dirty="0">
                          <a:latin typeface="Arial" pitchFamily="34" charset="0"/>
                          <a:cs typeface="Arial" pitchFamily="34" charset="0"/>
                        </a:rPr>
                        <a:t>Frissons et extrémités gelées</a:t>
                      </a:r>
                      <a:r>
                        <a:rPr lang="fr-FR" sz="2000" baseline="0" dirty="0">
                          <a:latin typeface="Arial" pitchFamily="34" charset="0"/>
                          <a:cs typeface="Arial" pitchFamily="34" charset="0"/>
                        </a:rPr>
                        <a:t> : syndrome de Raynaud ou Hypothyroïdie ? </a:t>
                      </a:r>
                      <a:endParaRPr lang="fr-F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19470"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Arial" pitchFamily="34" charset="0"/>
                          <a:cs typeface="Arial" pitchFamily="34" charset="0"/>
                        </a:rPr>
                        <a:t>Tableau non exhaustif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Arial" pitchFamily="34" charset="0"/>
                          <a:cs typeface="Arial" pitchFamily="34" charset="0"/>
                        </a:rPr>
                        <a:t>Pouvant se compléter</a:t>
                      </a:r>
                      <a:r>
                        <a:rPr lang="fr-FR" sz="2000" baseline="0" dirty="0">
                          <a:latin typeface="Arial" pitchFamily="34" charset="0"/>
                          <a:cs typeface="Arial" pitchFamily="34" charset="0"/>
                        </a:rPr>
                        <a:t> selon les individus </a:t>
                      </a:r>
                      <a:endParaRPr lang="fr-F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FR" dirty="0"/>
            </a:br>
            <a:r>
              <a:rPr lang="fr-FR" dirty="0"/>
              <a:t>PARCOURS DE SOINS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709160"/>
          </a:xfrm>
        </p:spPr>
        <p:txBody>
          <a:bodyPr>
            <a:normAutofit fontScale="62500" lnSpcReduction="20000"/>
          </a:bodyPr>
          <a:lstStyle/>
          <a:p>
            <a:pPr algn="just" fontAlgn="base">
              <a:buNone/>
            </a:pPr>
            <a:endParaRPr lang="fr-FR" dirty="0"/>
          </a:p>
          <a:p>
            <a:pPr fontAlgn="base">
              <a:buNone/>
            </a:pPr>
            <a:r>
              <a:rPr lang="fr-FR" dirty="0">
                <a:solidFill>
                  <a:schemeClr val="bg1"/>
                </a:solidFill>
              </a:rPr>
              <a:t>S’équiper d’un oxymètre qui mesure la saturation en oxygène dans le sang et le rythme cardiaque </a:t>
            </a:r>
          </a:p>
          <a:p>
            <a:pPr fontAlgn="base">
              <a:buNone/>
            </a:pPr>
            <a:endParaRPr lang="fr-FR" dirty="0">
              <a:solidFill>
                <a:schemeClr val="bg1"/>
              </a:solidFill>
            </a:endParaRPr>
          </a:p>
          <a:p>
            <a:pPr fontAlgn="base">
              <a:buNone/>
            </a:pPr>
            <a:r>
              <a:rPr lang="fr-FR" dirty="0">
                <a:solidFill>
                  <a:schemeClr val="bg1"/>
                </a:solidFill>
              </a:rPr>
              <a:t>Rechercher : </a:t>
            </a:r>
          </a:p>
          <a:p>
            <a:pPr fontAlgn="base"/>
            <a:endParaRPr lang="fr-FR" dirty="0">
              <a:solidFill>
                <a:schemeClr val="bg1"/>
              </a:solidFill>
            </a:endParaRPr>
          </a:p>
          <a:p>
            <a:pPr lvl="0" fontAlgn="base">
              <a:buNone/>
            </a:pPr>
            <a:r>
              <a:rPr lang="fr-FR" dirty="0">
                <a:solidFill>
                  <a:schemeClr val="bg1"/>
                </a:solidFill>
              </a:rPr>
              <a:t>une perte de poids &gt;10% en phase aigüe,</a:t>
            </a:r>
          </a:p>
          <a:p>
            <a:pPr lvl="0" fontAlgn="base">
              <a:buNone/>
            </a:pPr>
            <a:r>
              <a:rPr lang="fr-FR" dirty="0">
                <a:solidFill>
                  <a:schemeClr val="bg1"/>
                </a:solidFill>
              </a:rPr>
              <a:t>un syndrome d’hyperventilation,</a:t>
            </a:r>
          </a:p>
          <a:p>
            <a:pPr lvl="0" fontAlgn="base">
              <a:buNone/>
            </a:pPr>
            <a:r>
              <a:rPr lang="fr-FR" dirty="0">
                <a:solidFill>
                  <a:schemeClr val="bg1"/>
                </a:solidFill>
              </a:rPr>
              <a:t>un trouble anxieux voire un syndrome de stress post-traumatique</a:t>
            </a:r>
          </a:p>
          <a:p>
            <a:pPr lvl="0" fontAlgn="base">
              <a:buNone/>
            </a:pPr>
            <a:r>
              <a:rPr lang="fr-FR" dirty="0">
                <a:solidFill>
                  <a:schemeClr val="bg1"/>
                </a:solidFill>
              </a:rPr>
              <a:t>un déconditionnement physique.</a:t>
            </a:r>
          </a:p>
          <a:p>
            <a:pPr fontAlgn="base"/>
            <a:endParaRPr lang="fr-FR" dirty="0">
              <a:solidFill>
                <a:schemeClr val="bg1"/>
              </a:solidFill>
            </a:endParaRPr>
          </a:p>
          <a:p>
            <a:pPr fontAlgn="base">
              <a:buNone/>
            </a:pPr>
            <a:r>
              <a:rPr lang="fr-FR" dirty="0">
                <a:solidFill>
                  <a:schemeClr val="bg1"/>
                </a:solidFill>
              </a:rPr>
              <a:t>Pour consulter le programme REHAB-COVID </a:t>
            </a:r>
          </a:p>
          <a:p>
            <a:pPr fontAlgn="base">
              <a:buNone/>
            </a:pPr>
            <a:r>
              <a:rPr lang="fr-FR" dirty="0">
                <a:solidFill>
                  <a:schemeClr val="bg1"/>
                </a:solidFill>
                <a:hlinkClick r:id="rId2"/>
              </a:rPr>
              <a:t>https://www.hopital-foch.com/professionnels/le-programme-rehab-covid/</a:t>
            </a:r>
            <a:r>
              <a:rPr lang="fr-FR" dirty="0">
                <a:solidFill>
                  <a:schemeClr val="bg1"/>
                </a:solidFill>
              </a:rPr>
              <a:t> </a:t>
            </a:r>
          </a:p>
          <a:p>
            <a:pPr algn="just" fontAlgn="base">
              <a:buNone/>
            </a:pPr>
            <a:endParaRPr lang="fr-FR" dirty="0"/>
          </a:p>
          <a:p>
            <a:pPr fontAlgn="base">
              <a:buNone/>
            </a:pPr>
            <a:r>
              <a:rPr lang="fr-FR" dirty="0"/>
              <a:t>​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1609</TotalTime>
  <Words>812</Words>
  <Application>Microsoft Office PowerPoint</Application>
  <PresentationFormat>Affichage à l'écran (4:3)</PresentationFormat>
  <Paragraphs>108</Paragraphs>
  <Slides>12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0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Apex</vt:lpstr>
      <vt:lpstr>Concertation Covid long </vt:lpstr>
      <vt:lpstr>Définition du « Covid long »</vt:lpstr>
      <vt:lpstr>Présentation PowerPoint</vt:lpstr>
      <vt:lpstr>Pourquoi un déni médical ?</vt:lpstr>
      <vt:lpstr>Mais surtout ! </vt:lpstr>
      <vt:lpstr>Quels sont les symptômes évoqués dans le Covid long </vt:lpstr>
      <vt:lpstr>  Les symptômes à long terme les plus fréquemment rapportés comprennent  </vt:lpstr>
      <vt:lpstr>Présentation PowerPoint</vt:lpstr>
      <vt:lpstr> PARCOURS DE SOINS </vt:lpstr>
      <vt:lpstr>Présentation PowerPoint</vt:lpstr>
      <vt:lpstr>Présentation PowerPoint</vt:lpstr>
      <vt:lpstr>Contacter l’association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Concertation Covid long</dc:title>
  <dc:creator>annie</dc:creator>
  <cp:lastModifiedBy>annie notelet</cp:lastModifiedBy>
  <cp:revision>155</cp:revision>
  <dcterms:created xsi:type="dcterms:W3CDTF">2021-03-09T18:43:13Z</dcterms:created>
  <dcterms:modified xsi:type="dcterms:W3CDTF">2021-03-11T18:23:14Z</dcterms:modified>
</cp:coreProperties>
</file>